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fntdata" ContentType="application/x-fontdata"/>
  <Default Extension="svg" ContentType="image/svg+xml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rmorant Garamond Bold Italics" panose="020B0604020202020204" charset="0"/>
      <p:regular r:id="rId12"/>
    </p:embeddedFont>
    <p:embeddedFont>
      <p:font typeface="Quicksand" panose="020B0604020202020204" charset="0"/>
      <p:regular r:id="rId13"/>
    </p:embeddedFont>
    <p:embeddedFont>
      <p:font typeface="Quicksand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2.fntdata" Id="rId13" /><Relationship Type="http://schemas.openxmlformats.org/officeDocument/2006/relationships/tableStyles" Target="/ppt/tableStyles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font" Target="/ppt/fonts/font1.fntdata" Id="rId12" /><Relationship Type="http://schemas.openxmlformats.org/officeDocument/2006/relationships/theme" Target="/ppt/theme/theme1.xml" Id="rId17" /><Relationship Type="http://schemas.openxmlformats.org/officeDocument/2006/relationships/slide" Target="/ppt/slides/slide1.xml" Id="rId2" /><Relationship Type="http://schemas.openxmlformats.org/officeDocument/2006/relationships/viewProps" Target="/ppt/viewProps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presProps" Target="/ppt/pres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3.fntdata" Id="rId14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7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4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5.png" Id="rId2" /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6.png" Id="rId2" /><Relationship Type="http://schemas.openxmlformats.org/officeDocument/2006/relationships/slideLayout" Target="/ppt/slideLayouts/slideLayout7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7.png" Id="rId6" /><Relationship Type="http://schemas.openxmlformats.org/officeDocument/2006/relationships/image" Target="/ppt/media/image2.svg" Id="rId5" /><Relationship Type="http://schemas.openxmlformats.org/officeDocument/2006/relationships/image" Target="/ppt/media/image1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806336"/>
            <a:ext cx="17106242" cy="5227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832"/>
              </a:lnSpc>
              <a:spcBef>
                <a:spcPct val="0"/>
              </a:spcBef>
            </a:pPr>
            <a:r>
              <a:rPr lang="en-US" sz="988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CYTOAUTOCLUSTER </a:t>
            </a:r>
          </a:p>
          <a:p>
            <a:pPr marL="0" lvl="0" indent="0" algn="ctr">
              <a:lnSpc>
                <a:spcPts val="13832"/>
              </a:lnSpc>
              <a:spcBef>
                <a:spcPct val="0"/>
              </a:spcBef>
            </a:pPr>
            <a:r>
              <a:rPr lang="en-US" sz="988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Semi-Supervised Deep Clustering for Cytometry Data Analysis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87560" y="6632207"/>
            <a:ext cx="4541599" cy="184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  <a:spcBef>
                <a:spcPct val="0"/>
              </a:spcBef>
            </a:pPr>
            <a:endParaRPr lang="en-US" sz="538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>
              <a:lnSpc>
                <a:spcPts val="7532"/>
              </a:lnSpc>
              <a:spcBef>
                <a:spcPct val="0"/>
              </a:spcBef>
            </a:pPr>
            <a:r>
              <a:rPr lang="en-US" sz="538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-Swarna U</a:t>
            </a:r>
          </a:p>
        </p:txBody>
      </p:sp>
      <p:sp>
        <p:nvSpPr>
          <p:cNvPr id="7" name="Freeform 7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77215"/>
            <a:ext cx="15640699" cy="763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2"/>
              </a:lnSpc>
            </a:pPr>
            <a:r>
              <a:rPr lang="en-US" sz="3924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Overview: </a:t>
            </a:r>
          </a:p>
          <a:p>
            <a:pPr algn="l">
              <a:lnSpc>
                <a:spcPts val="6162"/>
              </a:lnSpc>
            </a:pPr>
            <a:r>
              <a:rPr lang="en-US" sz="362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This project aims to automate the clustering of cytometry data using deep learning and semi-supervised learning techniques. The objective is to enhance the accuracy and interpretability of cell population identification</a:t>
            </a:r>
          </a:p>
          <a:p>
            <a:pPr algn="l">
              <a:lnSpc>
                <a:spcPts val="6672"/>
              </a:lnSpc>
            </a:pPr>
            <a:r>
              <a:rPr lang="en-US" sz="3924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Goals:</a:t>
            </a:r>
          </a:p>
          <a:p>
            <a:pPr marL="782611" lvl="1" indent="-391306" algn="l">
              <a:lnSpc>
                <a:spcPts val="6162"/>
              </a:lnSpc>
              <a:buFont typeface="Arial"/>
              <a:buChar char="•"/>
            </a:pPr>
            <a:r>
              <a:rPr lang="en-US" sz="362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Implement a semi-supervised deep clustering model.</a:t>
            </a:r>
          </a:p>
          <a:p>
            <a:pPr marL="782611" lvl="1" indent="-391306" algn="l">
              <a:lnSpc>
                <a:spcPts val="6162"/>
              </a:lnSpc>
              <a:buFont typeface="Arial"/>
              <a:buChar char="•"/>
            </a:pPr>
            <a:r>
              <a:rPr lang="en-US" sz="362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 data exploration, preprocessing, and visualization for better model performance.</a:t>
            </a:r>
          </a:p>
          <a:p>
            <a:pPr marL="0" lvl="0" indent="0" algn="l">
              <a:lnSpc>
                <a:spcPts val="4122"/>
              </a:lnSpc>
            </a:pPr>
            <a:endParaRPr lang="en-US" sz="3624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829400" y="58905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03993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88737" y="15849"/>
            <a:ext cx="6599263" cy="10271151"/>
            <a:chOff x="0" y="0"/>
            <a:chExt cx="1738077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8077" cy="2705159"/>
            </a:xfrm>
            <a:custGeom>
              <a:avLst/>
              <a:gdLst/>
              <a:ahLst/>
              <a:cxnLst/>
              <a:rect l="l" t="t" r="r" b="b"/>
              <a:pathLst>
                <a:path w="1738077" h="2705159">
                  <a:moveTo>
                    <a:pt x="0" y="0"/>
                  </a:moveTo>
                  <a:lnTo>
                    <a:pt x="1738077" y="0"/>
                  </a:lnTo>
                  <a:lnTo>
                    <a:pt x="1738077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8077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420003" y="215583"/>
          <a:ext cx="4694778" cy="9387459"/>
        </p:xfrm>
        <a:graphic>
          <a:graphicData uri="http://schemas.openxmlformats.org/drawingml/2006/table">
            <a:tbl>
              <a:tblPr/>
              <a:tblGrid>
                <a:gridCol w="2647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 Category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 Details</a:t>
                      </a:r>
                    </a:p>
                    <a:p>
                      <a:pPr algn="ctr">
                        <a:lnSpc>
                          <a:spcPts val="1120"/>
                        </a:lnSpc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17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Cells</a:t>
                      </a:r>
                      <a:endParaRPr lang="en-US" sz="1100"/>
                    </a:p>
                    <a:p>
                      <a:pPr algn="ctr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Total of ~150,000 cells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analyzed.</a:t>
                      </a:r>
                    </a:p>
                    <a:p>
                      <a:pPr algn="ctr">
                        <a:lnSpc>
                          <a:spcPts val="1120"/>
                        </a:lnSpc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Markers</a:t>
                      </a:r>
                    </a:p>
                    <a:p>
                      <a:pPr algn="ctr">
                        <a:lnSpc>
                          <a:spcPts val="1120"/>
                        </a:lnSpc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32 markers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Labeled Data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104,185 rows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Unlabeled Data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45,815 rows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40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Clusters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599709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2720" y="2129063"/>
            <a:ext cx="9733458" cy="1408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1"/>
              </a:lnSpc>
            </a:pPr>
            <a:r>
              <a:rPr lang="en-US" sz="3477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 </a:t>
            </a:r>
            <a:r>
              <a:rPr lang="en-US" sz="34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Levine 32-dimensional dataset, including features and labels.</a:t>
            </a:r>
          </a:p>
          <a:p>
            <a:pPr algn="l">
              <a:lnSpc>
                <a:spcPts val="5911"/>
              </a:lnSpc>
            </a:pPr>
            <a:r>
              <a:rPr lang="en-US" sz="3477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Columns</a:t>
            </a:r>
            <a:r>
              <a:rPr lang="en-US" sz="34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707620" lvl="1" indent="-353810" algn="l">
              <a:lnSpc>
                <a:spcPts val="5571"/>
              </a:lnSpc>
              <a:buFont typeface="Arial"/>
              <a:buChar char="•"/>
            </a:pPr>
            <a:r>
              <a:rPr lang="en-US" sz="32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Example: CD45RA, CD133, CD19, CD4, CD8, etc.</a:t>
            </a:r>
          </a:p>
          <a:p>
            <a:pPr algn="l">
              <a:lnSpc>
                <a:spcPts val="5911"/>
              </a:lnSpc>
            </a:pPr>
            <a:r>
              <a:rPr lang="en-US" sz="3477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Characteristics</a:t>
            </a:r>
            <a:r>
              <a:rPr lang="en-US" sz="34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marL="707620" lvl="1" indent="-353810" algn="l">
              <a:lnSpc>
                <a:spcPts val="5571"/>
              </a:lnSpc>
              <a:buFont typeface="Arial"/>
              <a:buChar char="•"/>
            </a:pPr>
            <a:r>
              <a:rPr lang="en-US" sz="32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Contains labeled and unlabeled data.</a:t>
            </a:r>
          </a:p>
          <a:p>
            <a:pPr marL="707620" lvl="1" indent="-353810" algn="l">
              <a:lnSpc>
                <a:spcPts val="5571"/>
              </a:lnSpc>
              <a:buFont typeface="Arial"/>
              <a:buChar char="•"/>
            </a:pPr>
            <a:r>
              <a:rPr lang="en-US" sz="32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Labels are </a:t>
            </a:r>
            <a:r>
              <a:rPr lang="en-US" sz="3277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NaN</a:t>
            </a:r>
            <a:r>
              <a:rPr lang="en-US" sz="3277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from row 104186 onward, used to split data into subsets for training and testing.</a:t>
            </a:r>
          </a:p>
          <a:p>
            <a:pPr algn="l">
              <a:lnSpc>
                <a:spcPts val="5571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5571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3787"/>
              </a:lnSpc>
            </a:pPr>
            <a:endParaRPr lang="en-US" sz="3277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6078" y="136065"/>
            <a:ext cx="1083951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Exploration &amp; Preprocessing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1375593" y="91339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70206" y="1926852"/>
            <a:ext cx="7609228" cy="7135972"/>
          </a:xfrm>
          <a:custGeom>
            <a:avLst/>
            <a:gdLst/>
            <a:ahLst/>
            <a:cxnLst/>
            <a:rect l="l" t="t" r="r" b="b"/>
            <a:pathLst>
              <a:path w="7609228" h="7135972">
                <a:moveTo>
                  <a:pt x="0" y="0"/>
                </a:moveTo>
                <a:lnTo>
                  <a:pt x="7609229" y="0"/>
                </a:lnTo>
                <a:lnTo>
                  <a:pt x="7609229" y="7135972"/>
                </a:lnTo>
                <a:lnTo>
                  <a:pt x="0" y="713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4" r="-283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8855461" y="1960403"/>
            <a:ext cx="8606683" cy="7280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Exploration Steps: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Initial data analysis to understand distribution and feature relationships.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 of correlation matrices and visualizations to identify feature relationships.</a:t>
            </a:r>
          </a:p>
          <a:p>
            <a:pPr algn="l">
              <a:lnSpc>
                <a:spcPts val="5779"/>
              </a:lnSpc>
            </a:pP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Preprocessing Steps: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Normalization and scaling of data.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Splitting the data into labeled and unlabeled subsets.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9037" y="5172075"/>
            <a:ext cx="434491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3511162" y="8245312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8806" y="9226701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42398" y="2456709"/>
            <a:ext cx="7477408" cy="5144833"/>
          </a:xfrm>
          <a:custGeom>
            <a:avLst/>
            <a:gdLst/>
            <a:ahLst/>
            <a:cxnLst/>
            <a:rect l="l" t="t" r="r" b="b"/>
            <a:pathLst>
              <a:path w="7477408" h="5144833">
                <a:moveTo>
                  <a:pt x="0" y="0"/>
                </a:moveTo>
                <a:lnTo>
                  <a:pt x="7477408" y="0"/>
                </a:lnTo>
                <a:lnTo>
                  <a:pt x="7477408" y="5144833"/>
                </a:lnTo>
                <a:lnTo>
                  <a:pt x="0" y="5144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4384" y="599709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t-SNE before Encoder: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845782"/>
            <a:ext cx="5348229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Perform dimensionality reduction and visualize high-dimensional cytometry data to identify potential clusters..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66" y="2390034"/>
            <a:ext cx="534822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Objective: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9771" y="4206950"/>
            <a:ext cx="5348229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Highlights potential clusters in the dataset before applying the encoder model.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Provides a baseline understanding of data structure for downstream analysis.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4316" y="6017653"/>
            <a:ext cx="535254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Method: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266" y="6439077"/>
            <a:ext cx="5449051" cy="249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3"/>
              </a:lnSpc>
              <a:spcBef>
                <a:spcPct val="0"/>
              </a:spcBef>
            </a:pPr>
            <a:r>
              <a:rPr lang="en-US" sz="236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Applied t-distributed Stochastic Neighbor Embedding (t-SNE) to reduce 32-dimensional data to 2D space.</a:t>
            </a:r>
          </a:p>
          <a:p>
            <a:pPr algn="ctr">
              <a:lnSpc>
                <a:spcPts val="4013"/>
              </a:lnSpc>
              <a:spcBef>
                <a:spcPct val="0"/>
              </a:spcBef>
            </a:pPr>
            <a:r>
              <a:rPr lang="en-US" sz="236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Visualizes similarities between data points based on feature relationships.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11162" y="3497292"/>
            <a:ext cx="1585286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Insights: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0118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096077" y="3503677"/>
            <a:ext cx="7877716" cy="4431215"/>
          </a:xfrm>
          <a:custGeom>
            <a:avLst/>
            <a:gdLst/>
            <a:ahLst/>
            <a:cxnLst/>
            <a:rect l="l" t="t" r="r" b="b"/>
            <a:pathLst>
              <a:path w="7877716" h="4431215">
                <a:moveTo>
                  <a:pt x="0" y="0"/>
                </a:moveTo>
                <a:lnTo>
                  <a:pt x="7877715" y="0"/>
                </a:lnTo>
                <a:lnTo>
                  <a:pt x="7877715" y="4431215"/>
                </a:lnTo>
                <a:lnTo>
                  <a:pt x="0" y="4431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99709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0800" y="1874969"/>
            <a:ext cx="9144000" cy="84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4"/>
              </a:lnSpc>
            </a:pPr>
            <a:r>
              <a:rPr lang="en-US" sz="297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Encoder Architecture:</a:t>
            </a:r>
          </a:p>
          <a:p>
            <a:pPr marL="556842" lvl="1" indent="-278421" algn="l">
              <a:lnSpc>
                <a:spcPts val="4384"/>
              </a:lnSpc>
              <a:buFont typeface="Arial"/>
              <a:buChar char="•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Built as a deep autoencoder with:</a:t>
            </a:r>
          </a:p>
          <a:p>
            <a:pPr marL="1113685" lvl="2" indent="-371228" algn="l">
              <a:lnSpc>
                <a:spcPts val="4384"/>
              </a:lnSpc>
              <a:buFont typeface="Arial"/>
              <a:buChar char="⚬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Input Layer: 32 features.</a:t>
            </a:r>
          </a:p>
          <a:p>
            <a:pPr marL="1113685" lvl="2" indent="-371228" algn="l">
              <a:lnSpc>
                <a:spcPts val="4384"/>
              </a:lnSpc>
              <a:buFont typeface="Arial"/>
              <a:buChar char="⚬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Hidden Layers: Decreasing layer sizes (e.g., 128 → 64 → 32 → latent space).</a:t>
            </a:r>
          </a:p>
          <a:p>
            <a:pPr marL="1113685" lvl="2" indent="-371228" algn="l">
              <a:lnSpc>
                <a:spcPts val="4384"/>
              </a:lnSpc>
              <a:buFont typeface="Arial"/>
              <a:buChar char="⚬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Latent Space: Compressed representation of input data.</a:t>
            </a:r>
          </a:p>
          <a:p>
            <a:pPr marL="1113685" lvl="2" indent="-371228" algn="l">
              <a:lnSpc>
                <a:spcPts val="4384"/>
              </a:lnSpc>
              <a:buFont typeface="Arial"/>
              <a:buChar char="⚬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Decoder: Symmetric structure to reconstruct input data.</a:t>
            </a:r>
          </a:p>
          <a:p>
            <a:pPr marL="556842" lvl="1" indent="-278421" algn="l">
              <a:lnSpc>
                <a:spcPts val="4384"/>
              </a:lnSpc>
              <a:buFont typeface="Arial"/>
              <a:buChar char="•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Activation Functions: ReLU for hidden layers, sigmoid for the output layer.</a:t>
            </a:r>
          </a:p>
          <a:p>
            <a:pPr marL="556842" lvl="1" indent="-278421" algn="l">
              <a:lnSpc>
                <a:spcPts val="4384"/>
              </a:lnSpc>
              <a:buFont typeface="Arial"/>
              <a:buChar char="•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Optimizer: Adam with learning rate 0.001.</a:t>
            </a:r>
          </a:p>
          <a:p>
            <a:pPr marL="556842" lvl="1" indent="-278421" algn="l">
              <a:lnSpc>
                <a:spcPts val="4384"/>
              </a:lnSpc>
              <a:buFont typeface="Arial"/>
              <a:buChar char="•"/>
            </a:pPr>
            <a:r>
              <a:rPr lang="en-US" sz="257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Loss Function: Mean squared error (MSE) for reconstruction loss.</a:t>
            </a:r>
          </a:p>
          <a:p>
            <a:pPr algn="l">
              <a:lnSpc>
                <a:spcPts val="5057"/>
              </a:lnSpc>
            </a:pPr>
            <a:endParaRPr lang="en-US" sz="257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0118" y="-3810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99709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469" y="2190108"/>
            <a:ext cx="13860202" cy="861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Logistic Regression:</a:t>
            </a:r>
          </a:p>
          <a:p>
            <a:pPr marL="712465" lvl="1" indent="-356233" algn="l">
              <a:lnSpc>
                <a:spcPts val="5609"/>
              </a:lnSpc>
              <a:buFont typeface="Arial"/>
              <a:buChar char="•"/>
            </a:pP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Achieved an log loss of </a:t>
            </a:r>
            <a:r>
              <a:rPr lang="en-US" sz="32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0.11511803835329242</a:t>
            </a: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using encoded features as input.</a:t>
            </a:r>
          </a:p>
          <a:p>
            <a:pPr algn="l">
              <a:lnSpc>
                <a:spcPts val="5779"/>
              </a:lnSpc>
            </a:pPr>
            <a:r>
              <a:rPr lang="en-US" sz="33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XGBoost</a:t>
            </a: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</a:p>
          <a:p>
            <a:pPr marL="712465" lvl="1" indent="-356233" algn="l">
              <a:lnSpc>
                <a:spcPts val="5609"/>
              </a:lnSpc>
              <a:buFont typeface="Arial"/>
              <a:buChar char="•"/>
            </a:pP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Achieved a log loss of </a:t>
            </a:r>
            <a:r>
              <a:rPr lang="en-US" sz="32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0.07188946205290861</a:t>
            </a: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validating the quality of latent features.</a:t>
            </a:r>
          </a:p>
          <a:p>
            <a:pPr algn="l">
              <a:lnSpc>
                <a:spcPts val="5779"/>
              </a:lnSpc>
            </a:pPr>
            <a:r>
              <a:rPr lang="en-US" sz="3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Semi-Supervised Learning:</a:t>
            </a:r>
          </a:p>
          <a:p>
            <a:pPr marL="712465" lvl="1" indent="-356233" algn="l">
              <a:lnSpc>
                <a:spcPts val="5609"/>
              </a:lnSpc>
              <a:buFont typeface="Arial"/>
              <a:buChar char="•"/>
            </a:pP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Utilized both labeled and unlabeled data with a deep clustering approach.</a:t>
            </a:r>
          </a:p>
          <a:p>
            <a:pPr marL="712465" lvl="1" indent="-356233" algn="l">
              <a:lnSpc>
                <a:spcPts val="5609"/>
              </a:lnSpc>
              <a:buFont typeface="Arial"/>
              <a:buChar char="•"/>
            </a:pP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Achieved [</a:t>
            </a:r>
            <a:r>
              <a:rPr lang="en-US" sz="32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Accuracy: 0.910543744301003 ,AUROC: 0.9858937931143635</a:t>
            </a:r>
            <a:r>
              <a:rPr lang="en-US" sz="32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], demonstrating improved generalization.</a:t>
            </a:r>
          </a:p>
          <a:p>
            <a:pPr algn="l">
              <a:lnSpc>
                <a:spcPts val="5609"/>
              </a:lnSpc>
            </a:pPr>
            <a:endParaRPr lang="en-US" sz="32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2305" y="2457848"/>
            <a:ext cx="8511695" cy="5856474"/>
          </a:xfrm>
          <a:custGeom>
            <a:avLst/>
            <a:gdLst/>
            <a:ahLst/>
            <a:cxnLst/>
            <a:rect l="l" t="t" r="r" b="b"/>
            <a:pathLst>
              <a:path w="8511695" h="5856474">
                <a:moveTo>
                  <a:pt x="0" y="0"/>
                </a:moveTo>
                <a:lnTo>
                  <a:pt x="8511695" y="0"/>
                </a:lnTo>
                <a:lnTo>
                  <a:pt x="8511695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99709"/>
            <a:ext cx="115375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t-SNE after Encoder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66227" y="258378"/>
            <a:ext cx="7693073" cy="1290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sz="30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Unlabeled Predictions: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Predicted clusters for unlabeled data using the trained semi-supervised model.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Results reveal [key insight, e.g., clear separation into clusters or meaningful groupings].</a:t>
            </a:r>
          </a:p>
          <a:p>
            <a:pPr algn="l">
              <a:lnSpc>
                <a:spcPts val="5269"/>
              </a:lnSpc>
            </a:pPr>
            <a:r>
              <a:rPr lang="en-US" sz="30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Insights: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Clear separation between clusters indicates the encoder successfully captures feature relationships.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Improved cluster structure compared to pre-encoder t-SNE visualization.</a:t>
            </a:r>
          </a:p>
          <a:p>
            <a:pPr algn="l">
              <a:lnSpc>
                <a:spcPts val="5099"/>
              </a:lnSpc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Comparison with Pre-Encoder t-SNE: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Enhanced cluster compactness and separation demonstrate the encoder's effectiveness.</a:t>
            </a:r>
          </a:p>
          <a:p>
            <a:pPr algn="l">
              <a:lnSpc>
                <a:spcPts val="4759"/>
              </a:lnSpc>
            </a:pPr>
            <a:endParaRPr lang="en-US" sz="27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759"/>
              </a:lnSpc>
            </a:pPr>
            <a:endParaRPr lang="en-US" sz="27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759"/>
              </a:lnSpc>
            </a:pPr>
            <a:endParaRPr lang="en-US" sz="27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759"/>
              </a:lnSpc>
            </a:pPr>
            <a:endParaRPr lang="en-US" sz="27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6289"/>
              </a:lnSpc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99709"/>
            <a:ext cx="1153482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Demo of </a:t>
            </a:r>
            <a:r>
              <a:rPr lang="en-US" sz="6399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Gradio</a:t>
            </a: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Interface</a:t>
            </a:r>
          </a:p>
        </p:txBody>
      </p:sp>
      <p:sp>
        <p:nvSpPr>
          <p:cNvPr id="3" name="Freeform 3"/>
          <p:cNvSpPr/>
          <p:nvPr/>
        </p:nvSpPr>
        <p:spPr>
          <a:xfrm>
            <a:off x="15579303" y="96546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Screen Recording 2024-11-28 202033">
            <a:hlinkClick r:id="" action="ppaction://media"/>
            <a:extLst>
              <a:ext uri="{FF2B5EF4-FFF2-40B4-BE49-F238E27FC236}">
                <a16:creationId xmlns:a16="http://schemas.microsoft.com/office/drawing/2014/main" id="{5AAA831C-1020-89CB-2251-AD7C1EA9A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199" y="2070100"/>
            <a:ext cx="13598103" cy="635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524</Words>
  <Application>Microsoft Office PowerPoint</Application>
  <PresentationFormat>Custom</PresentationFormat>
  <Paragraphs>113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Cormorant Garamond Bold Italics</vt:lpstr>
      <vt:lpstr>Calibri</vt:lpstr>
      <vt:lpstr>Arial</vt:lpstr>
      <vt:lpstr>Quicksand Bold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cp:lastModifiedBy>Swarna Umasankar</cp:lastModifiedBy>
  <cp:revision>4</cp:revision>
  <dcterms:created xsi:type="dcterms:W3CDTF">2006-08-16T00:00:00Z</dcterms:created>
  <dcterms:modified xsi:type="dcterms:W3CDTF">2024-11-29T14:40:50Z</dcterms:modified>
  <dc:identifier>DAGXwnNlcUE</dc:identifier>
</cp:coreProperties>
</file>